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1200" cy="32918400"/>
  <p:notesSz cx="6858000" cy="9144000"/>
  <p:defaultText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defaultTextStyle>
  <p:extLst>
    <p:ext uri="{EFAFB233-063F-42B5-8137-9DF3F51BA10A}">
      <p15:sldGuideLst xmlns:p15="http://schemas.microsoft.com/office/powerpoint/2012/main">
        <p15:guide id="2" pos="576" userDrawn="1">
          <p15:clr>
            <a:srgbClr val="A4A3A4"/>
          </p15:clr>
        </p15:guide>
        <p15:guide id="3" pos="27072" userDrawn="1">
          <p15:clr>
            <a:srgbClr val="A4A3A4"/>
          </p15:clr>
        </p15:guide>
        <p15:guide id="4" orient="horz" pos="576" userDrawn="1">
          <p15:clr>
            <a:srgbClr val="A4A3A4"/>
          </p15:clr>
        </p15:guide>
        <p15:guide id="5" orient="horz" pos="18432" userDrawn="1">
          <p15:clr>
            <a:srgbClr val="A4A3A4"/>
          </p15:clr>
        </p15:guide>
        <p15:guide id="6" orient="horz" pos="2880" userDrawn="1">
          <p15:clr>
            <a:srgbClr val="A4A3A4"/>
          </p15:clr>
        </p15:guide>
        <p15:guide id="7" pos="4752" userDrawn="1">
          <p15:clr>
            <a:srgbClr val="A4A3A4"/>
          </p15:clr>
        </p15:guide>
        <p15:guide id="8"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3F1F"/>
    <a:srgbClr val="6A7F10"/>
    <a:srgbClr val="363F09"/>
    <a:srgbClr val="9AB917"/>
    <a:srgbClr val="D0EB5F"/>
    <a:srgbClr val="77933C"/>
    <a:srgbClr val="E4FDC2"/>
    <a:srgbClr val="6DB404"/>
    <a:srgbClr val="B9FF53"/>
    <a:srgbClr val="F4FF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66" d="100"/>
          <a:sy n="66" d="100"/>
        </p:scale>
        <p:origin x="-9126" y="-1944"/>
      </p:cViewPr>
      <p:guideLst>
        <p:guide pos="576"/>
        <p:guide pos="27072"/>
        <p:guide orient="horz" pos="576"/>
        <p:guide orient="horz" pos="18432"/>
        <p:guide orient="horz" pos="2880"/>
        <p:guide pos="4752"/>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105" indent="0" algn="ctr">
              <a:buNone/>
              <a:defRPr>
                <a:solidFill>
                  <a:schemeClr val="tx1">
                    <a:tint val="75000"/>
                  </a:schemeClr>
                </a:solidFill>
              </a:defRPr>
            </a:lvl2pPr>
            <a:lvl3pPr marL="4388211" indent="0" algn="ctr">
              <a:buNone/>
              <a:defRPr>
                <a:solidFill>
                  <a:schemeClr val="tx1">
                    <a:tint val="75000"/>
                  </a:schemeClr>
                </a:solidFill>
              </a:defRPr>
            </a:lvl3pPr>
            <a:lvl4pPr marL="6582316" indent="0" algn="ctr">
              <a:buNone/>
              <a:defRPr>
                <a:solidFill>
                  <a:schemeClr val="tx1">
                    <a:tint val="75000"/>
                  </a:schemeClr>
                </a:solidFill>
              </a:defRPr>
            </a:lvl4pPr>
            <a:lvl5pPr marL="8776423" indent="0" algn="ctr">
              <a:buNone/>
              <a:defRPr>
                <a:solidFill>
                  <a:schemeClr val="tx1">
                    <a:tint val="75000"/>
                  </a:schemeClr>
                </a:solidFill>
              </a:defRPr>
            </a:lvl5pPr>
            <a:lvl6pPr marL="10970528" indent="0" algn="ctr">
              <a:buNone/>
              <a:defRPr>
                <a:solidFill>
                  <a:schemeClr val="tx1">
                    <a:tint val="75000"/>
                  </a:schemeClr>
                </a:solidFill>
              </a:defRPr>
            </a:lvl6pPr>
            <a:lvl7pPr marL="13164633" indent="0" algn="ctr">
              <a:buNone/>
              <a:defRPr>
                <a:solidFill>
                  <a:schemeClr val="tx1">
                    <a:tint val="75000"/>
                  </a:schemeClr>
                </a:solidFill>
              </a:defRPr>
            </a:lvl7pPr>
            <a:lvl8pPr marL="15358739" indent="0" algn="ctr">
              <a:buNone/>
              <a:defRPr>
                <a:solidFill>
                  <a:schemeClr val="tx1">
                    <a:tint val="75000"/>
                  </a:schemeClr>
                </a:solidFill>
              </a:defRPr>
            </a:lvl8pPr>
            <a:lvl9pPr marL="175528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5"/>
            <a:ext cx="37307520" cy="7200899"/>
          </a:xfrm>
        </p:spPr>
        <p:txBody>
          <a:bodyPr anchor="b"/>
          <a:lstStyle>
            <a:lvl1pPr marL="0" indent="0">
              <a:buNone/>
              <a:defRPr sz="9600">
                <a:solidFill>
                  <a:schemeClr val="tx1">
                    <a:tint val="75000"/>
                  </a:schemeClr>
                </a:solidFill>
              </a:defRPr>
            </a:lvl1pPr>
            <a:lvl2pPr marL="2194105" indent="0">
              <a:buNone/>
              <a:defRPr sz="8700">
                <a:solidFill>
                  <a:schemeClr val="tx1">
                    <a:tint val="75000"/>
                  </a:schemeClr>
                </a:solidFill>
              </a:defRPr>
            </a:lvl2pPr>
            <a:lvl3pPr marL="4388211" indent="0">
              <a:buNone/>
              <a:defRPr sz="7700">
                <a:solidFill>
                  <a:schemeClr val="tx1">
                    <a:tint val="75000"/>
                  </a:schemeClr>
                </a:solidFill>
              </a:defRPr>
            </a:lvl3pPr>
            <a:lvl4pPr marL="6582316" indent="0">
              <a:buNone/>
              <a:defRPr sz="6600">
                <a:solidFill>
                  <a:schemeClr val="tx1">
                    <a:tint val="75000"/>
                  </a:schemeClr>
                </a:solidFill>
              </a:defRPr>
            </a:lvl4pPr>
            <a:lvl5pPr marL="8776423" indent="0">
              <a:buNone/>
              <a:defRPr sz="6600">
                <a:solidFill>
                  <a:schemeClr val="tx1">
                    <a:tint val="75000"/>
                  </a:schemeClr>
                </a:solidFill>
              </a:defRPr>
            </a:lvl5pPr>
            <a:lvl6pPr marL="10970528" indent="0">
              <a:buNone/>
              <a:defRPr sz="6600">
                <a:solidFill>
                  <a:schemeClr val="tx1">
                    <a:tint val="75000"/>
                  </a:schemeClr>
                </a:solidFill>
              </a:defRPr>
            </a:lvl6pPr>
            <a:lvl7pPr marL="13164633" indent="0">
              <a:buNone/>
              <a:defRPr sz="6600">
                <a:solidFill>
                  <a:schemeClr val="tx1">
                    <a:tint val="75000"/>
                  </a:schemeClr>
                </a:solidFill>
              </a:defRPr>
            </a:lvl7pPr>
            <a:lvl8pPr marL="15358739" indent="0">
              <a:buNone/>
              <a:defRPr sz="6600">
                <a:solidFill>
                  <a:schemeClr val="tx1">
                    <a:tint val="75000"/>
                  </a:schemeClr>
                </a:solidFill>
              </a:defRPr>
            </a:lvl8pPr>
            <a:lvl9pPr marL="17552844" indent="0">
              <a:buNone/>
              <a:defRPr sz="6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5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9D26CB9-01E4-44B8-8084-BCC418CF4A2D}" type="datetimeFigureOut">
              <a:rPr lang="en-US" smtClean="0"/>
              <a:pPr/>
              <a:t>5/24/2016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1" y="7368544"/>
            <a:ext cx="19392903"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1" y="10439400"/>
            <a:ext cx="19392903"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4"/>
            <a:ext cx="19400521"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1"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9D26CB9-01E4-44B8-8084-BCC418CF4A2D}" type="datetimeFigureOut">
              <a:rPr lang="en-US" smtClean="0"/>
              <a:pPr/>
              <a:t>5/24/2016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9D26CB9-01E4-44B8-8084-BCC418CF4A2D}" type="datetimeFigureOut">
              <a:rPr lang="en-US" smtClean="0"/>
              <a:pPr/>
              <a:t>5/24/2016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D26CB9-01E4-44B8-8084-BCC418CF4A2D}" type="datetimeFigureOut">
              <a:rPr lang="en-US" smtClean="0"/>
              <a:pPr/>
              <a:t>5/24/2016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1" y="1310643"/>
            <a:ext cx="24536400" cy="28094943"/>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3" cy="22517103"/>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5/24/2016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0" cy="2720343"/>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3" y="2941320"/>
            <a:ext cx="26334720" cy="19751040"/>
          </a:xfrm>
        </p:spPr>
        <p:txBody>
          <a:bodyPr/>
          <a:lstStyle>
            <a:lvl1pPr marL="0" indent="0">
              <a:buNone/>
              <a:defRPr sz="15300"/>
            </a:lvl1pPr>
            <a:lvl2pPr marL="2194105" indent="0">
              <a:buNone/>
              <a:defRPr sz="13400"/>
            </a:lvl2pPr>
            <a:lvl3pPr marL="4388211" indent="0">
              <a:buNone/>
              <a:defRPr sz="11500"/>
            </a:lvl3pPr>
            <a:lvl4pPr marL="6582316" indent="0">
              <a:buNone/>
              <a:defRPr sz="9600"/>
            </a:lvl4pPr>
            <a:lvl5pPr marL="8776423" indent="0">
              <a:buNone/>
              <a:defRPr sz="9600"/>
            </a:lvl5pPr>
            <a:lvl6pPr marL="10970528" indent="0">
              <a:buNone/>
              <a:defRPr sz="9600"/>
            </a:lvl6pPr>
            <a:lvl7pPr marL="13164633" indent="0">
              <a:buNone/>
              <a:defRPr sz="9600"/>
            </a:lvl7pPr>
            <a:lvl8pPr marL="15358739" indent="0">
              <a:buNone/>
              <a:defRPr sz="9600"/>
            </a:lvl8pPr>
            <a:lvl9pPr marL="17552844" indent="0">
              <a:buNone/>
              <a:defRPr sz="9600"/>
            </a:lvl9pPr>
          </a:lstStyle>
          <a:p>
            <a:endParaRPr lang="en-US"/>
          </a:p>
        </p:txBody>
      </p:sp>
      <p:sp>
        <p:nvSpPr>
          <p:cNvPr id="4" name="Text Placeholder 3"/>
          <p:cNvSpPr>
            <a:spLocks noGrp="1"/>
          </p:cNvSpPr>
          <p:nvPr>
            <p:ph type="body" sz="half" idx="2"/>
          </p:nvPr>
        </p:nvSpPr>
        <p:spPr>
          <a:xfrm>
            <a:off x="8602983" y="25763224"/>
            <a:ext cx="26334720" cy="3863339"/>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5/24/2016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80" cy="5486400"/>
          </a:xfrm>
          <a:prstGeom prst="rect">
            <a:avLst/>
          </a:prstGeom>
        </p:spPr>
        <p:txBody>
          <a:bodyPr vert="horz" lIns="438822" tIns="219410" rIns="438822" bIns="219410" rtlCol="0" anchor="ctr">
            <a:normAutofit/>
          </a:bodyPr>
          <a:lstStyle/>
          <a:p>
            <a:r>
              <a:rPr lang="en-US"/>
              <a:t>Click to edit Master title style</a:t>
            </a:r>
          </a:p>
        </p:txBody>
      </p:sp>
      <p:sp>
        <p:nvSpPr>
          <p:cNvPr id="3" name="Text Placeholder 2"/>
          <p:cNvSpPr>
            <a:spLocks noGrp="1"/>
          </p:cNvSpPr>
          <p:nvPr>
            <p:ph type="body" idx="1"/>
          </p:nvPr>
        </p:nvSpPr>
        <p:spPr>
          <a:xfrm>
            <a:off x="2194560" y="7680962"/>
            <a:ext cx="39502080" cy="21724623"/>
          </a:xfrm>
          <a:prstGeom prst="rect">
            <a:avLst/>
          </a:prstGeom>
        </p:spPr>
        <p:txBody>
          <a:bodyPr vert="horz" lIns="438822" tIns="219410" rIns="438822" bIns="21941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3"/>
            <a:ext cx="10241280" cy="1752600"/>
          </a:xfrm>
          <a:prstGeom prst="rect">
            <a:avLst/>
          </a:prstGeom>
        </p:spPr>
        <p:txBody>
          <a:bodyPr vert="horz" lIns="438822" tIns="219410" rIns="438822" bIns="219410" rtlCol="0" anchor="ctr"/>
          <a:lstStyle>
            <a:lvl1pPr algn="l">
              <a:defRPr sz="5700">
                <a:solidFill>
                  <a:schemeClr val="tx1">
                    <a:tint val="75000"/>
                  </a:schemeClr>
                </a:solidFill>
              </a:defRPr>
            </a:lvl1pPr>
          </a:lstStyle>
          <a:p>
            <a:fld id="{D9D26CB9-01E4-44B8-8084-BCC418CF4A2D}" type="datetimeFigureOut">
              <a:rPr lang="en-US" smtClean="0"/>
              <a:pPr/>
              <a:t>5/24/2016</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438822" tIns="219410" rIns="438822" bIns="219410" rtlCol="0" anchor="ctr"/>
          <a:lstStyle>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438822" tIns="219410" rIns="438822" bIns="219410" rtlCol="0" anchor="ctr"/>
          <a:lstStyle>
            <a:lvl1pPr algn="r">
              <a:defRPr sz="5700">
                <a:solidFill>
                  <a:schemeClr val="tx1">
                    <a:tint val="75000"/>
                  </a:schemeClr>
                </a:solidFill>
              </a:defRPr>
            </a:lvl1pPr>
          </a:lstStyle>
          <a:p>
            <a:fld id="{8EAD30C5-67B1-44D9-8976-9ADE0310717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8211" rtl="0" eaLnBrk="1" latinLnBrk="0" hangingPunct="1">
        <a:spcBef>
          <a:spcPct val="0"/>
        </a:spcBef>
        <a:buNone/>
        <a:defRPr sz="21100" kern="1200">
          <a:solidFill>
            <a:schemeClr val="tx1"/>
          </a:solidFill>
          <a:latin typeface="+mj-lt"/>
          <a:ea typeface="+mj-ea"/>
          <a:cs typeface="+mj-cs"/>
        </a:defRPr>
      </a:lvl1pPr>
    </p:titleStyle>
    <p:bodyStyle>
      <a:lvl1pPr marL="1645579" indent="-1645579" algn="l" defTabSz="4388211" rtl="0" eaLnBrk="1" latinLnBrk="0" hangingPunct="1">
        <a:spcBef>
          <a:spcPct val="20000"/>
        </a:spcBef>
        <a:buFont typeface="Arial" pitchFamily="34" charset="0"/>
        <a:buChar char="•"/>
        <a:defRPr sz="153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4.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jp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50"/>
          <p:cNvSpPr/>
          <p:nvPr/>
        </p:nvSpPr>
        <p:spPr>
          <a:xfrm>
            <a:off x="914400" y="13459702"/>
            <a:ext cx="27527825" cy="15801100"/>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52" name="Rectangle 51"/>
          <p:cNvSpPr/>
          <p:nvPr/>
        </p:nvSpPr>
        <p:spPr>
          <a:xfrm>
            <a:off x="29718000" y="5735537"/>
            <a:ext cx="13258800" cy="23525263"/>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2" name="TextBox 61"/>
          <p:cNvSpPr txBox="1"/>
          <p:nvPr/>
        </p:nvSpPr>
        <p:spPr>
          <a:xfrm>
            <a:off x="29968949" y="6418349"/>
            <a:ext cx="8509231" cy="899966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r>
              <a:rPr lang="en-US" sz="3600" dirty="0"/>
              <a:t>As of 5/24/2016 the accomplishments of the project include:</a:t>
            </a:r>
          </a:p>
          <a:p>
            <a:endParaRPr lang="en-US" sz="3600" dirty="0"/>
          </a:p>
          <a:p>
            <a:pPr marL="571500" indent="-571500">
              <a:buFont typeface="Arial" panose="020B0604020202020204" pitchFamily="34" charset="0"/>
              <a:buChar char="•"/>
            </a:pPr>
            <a:r>
              <a:rPr lang="en-US" sz="3600" dirty="0"/>
              <a:t>Finished Low-Gain Radio board </a:t>
            </a:r>
          </a:p>
          <a:p>
            <a:pPr marL="2765605" lvl="1" indent="-571500">
              <a:buFont typeface="Arial" panose="020B0604020202020204" pitchFamily="34" charset="0"/>
              <a:buChar char="•"/>
            </a:pPr>
            <a:r>
              <a:rPr lang="en-US" sz="3600" dirty="0"/>
              <a:t>Current limited power tests have worked</a:t>
            </a:r>
          </a:p>
          <a:p>
            <a:pPr marL="2765605" lvl="1" indent="-571500">
              <a:buFont typeface="Arial" panose="020B0604020202020204" pitchFamily="34" charset="0"/>
              <a:buChar char="•"/>
            </a:pPr>
            <a:r>
              <a:rPr lang="en-US" sz="3600" dirty="0"/>
              <a:t>Carrier signal at desired power and frequency has been transmitted</a:t>
            </a:r>
          </a:p>
          <a:p>
            <a:pPr marL="2765605" lvl="1" indent="-571500">
              <a:buFont typeface="Arial" panose="020B0604020202020204" pitchFamily="34" charset="0"/>
              <a:buChar char="•"/>
            </a:pPr>
            <a:r>
              <a:rPr lang="en-US" sz="3600" dirty="0"/>
              <a:t>Working on packet transmissions</a:t>
            </a:r>
          </a:p>
          <a:p>
            <a:pPr marL="571500" indent="-571500">
              <a:buFont typeface="Arial" panose="020B0604020202020204" pitchFamily="34" charset="0"/>
              <a:buChar char="•"/>
            </a:pPr>
            <a:r>
              <a:rPr lang="en-US" sz="3600" dirty="0"/>
              <a:t>Finished System Controller design</a:t>
            </a:r>
          </a:p>
          <a:p>
            <a:pPr marL="2765605" lvl="1" indent="-571500">
              <a:buFont typeface="Arial" panose="020B0604020202020204" pitchFamily="34" charset="0"/>
              <a:buChar char="•"/>
            </a:pPr>
            <a:r>
              <a:rPr lang="en-US" sz="3600" dirty="0"/>
              <a:t>Waiting for board delivery to commence building</a:t>
            </a:r>
          </a:p>
          <a:p>
            <a:pPr marL="2765605" lvl="1" indent="-571500">
              <a:buFont typeface="Arial" panose="020B0604020202020204" pitchFamily="34" charset="0"/>
              <a:buChar char="•"/>
            </a:pPr>
            <a:r>
              <a:rPr lang="en-US" sz="3600" dirty="0"/>
              <a:t>Firmware complete on evaluation board.</a:t>
            </a:r>
          </a:p>
          <a:p>
            <a:r>
              <a:rPr lang="en-US" sz="3600" dirty="0"/>
              <a:t> </a:t>
            </a:r>
          </a:p>
          <a:p>
            <a:pPr algn="ctr"/>
            <a:endParaRPr lang="en-US" sz="3600" dirty="0"/>
          </a:p>
        </p:txBody>
      </p:sp>
      <p:sp>
        <p:nvSpPr>
          <p:cNvPr id="50" name="Rectangle 49"/>
          <p:cNvSpPr/>
          <p:nvPr/>
        </p:nvSpPr>
        <p:spPr>
          <a:xfrm>
            <a:off x="914400" y="5351334"/>
            <a:ext cx="13258801" cy="6671101"/>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54" name="Rounded Rectangle 53"/>
          <p:cNvSpPr/>
          <p:nvPr/>
        </p:nvSpPr>
        <p:spPr>
          <a:xfrm>
            <a:off x="914400" y="923165"/>
            <a:ext cx="25058957" cy="3138099"/>
          </a:xfrm>
          <a:prstGeom prst="roundRect">
            <a:avLst/>
          </a:prstGeom>
          <a:solidFill>
            <a:srgbClr val="363F09"/>
          </a:solidFill>
          <a:ln>
            <a:solidFill>
              <a:schemeClr val="accent3">
                <a:lumMod val="60000"/>
                <a:lumOff val="40000"/>
              </a:schemeClr>
            </a:solidFill>
          </a:ln>
        </p:spPr>
        <p:style>
          <a:lnRef idx="3">
            <a:schemeClr val="lt1"/>
          </a:lnRef>
          <a:fillRef idx="1">
            <a:schemeClr val="accent3"/>
          </a:fillRef>
          <a:effectRef idx="1">
            <a:schemeClr val="accent3"/>
          </a:effectRef>
          <a:fontRef idx="minor">
            <a:schemeClr val="lt1"/>
          </a:fontRef>
        </p:style>
        <p:txBody>
          <a:bodyPr rtlCol="0" anchor="ctr"/>
          <a:lstStyle/>
          <a:p>
            <a:endParaRPr lang="en-US" sz="8000" dirty="0">
              <a:solidFill>
                <a:schemeClr val="accent3">
                  <a:lumMod val="20000"/>
                  <a:lumOff val="80000"/>
                </a:schemeClr>
              </a:solidFill>
            </a:endParaRPr>
          </a:p>
        </p:txBody>
      </p:sp>
      <p:grpSp>
        <p:nvGrpSpPr>
          <p:cNvPr id="2" name="Group 1"/>
          <p:cNvGrpSpPr/>
          <p:nvPr/>
        </p:nvGrpSpPr>
        <p:grpSpPr>
          <a:xfrm>
            <a:off x="1502228" y="29596555"/>
            <a:ext cx="41082688" cy="2464595"/>
            <a:chOff x="1502228" y="29596555"/>
            <a:chExt cx="41082688" cy="2464595"/>
          </a:xfrm>
        </p:grpSpPr>
        <p:pic>
          <p:nvPicPr>
            <p:cNvPr id="4" name="Picture 3" descr="psu-mcecs_logo.jpg"/>
            <p:cNvPicPr>
              <a:picLocks noChangeAspect="1"/>
            </p:cNvPicPr>
            <p:nvPr/>
          </p:nvPicPr>
          <p:blipFill>
            <a:blip r:embed="rId2"/>
            <a:stretch>
              <a:fillRect/>
            </a:stretch>
          </p:blipFill>
          <p:spPr>
            <a:xfrm>
              <a:off x="36576001" y="29596555"/>
              <a:ext cx="6008915" cy="2464595"/>
            </a:xfrm>
            <a:prstGeom prst="rect">
              <a:avLst/>
            </a:prstGeom>
          </p:spPr>
        </p:pic>
        <p:sp>
          <p:nvSpPr>
            <p:cNvPr id="5" name="TextBox 4"/>
            <p:cNvSpPr txBox="1"/>
            <p:nvPr/>
          </p:nvSpPr>
          <p:spPr>
            <a:xfrm>
              <a:off x="1502228" y="29994690"/>
              <a:ext cx="25668515" cy="1437810"/>
            </a:xfrm>
            <a:prstGeom prst="rect">
              <a:avLst/>
            </a:prstGeom>
            <a:noFill/>
          </p:spPr>
          <p:txBody>
            <a:bodyPr wrap="square" lIns="73841" tIns="36921" rIns="73841" bIns="36921" rtlCol="0">
              <a:spAutoFit/>
            </a:bodyPr>
            <a:lstStyle/>
            <a:p>
              <a:r>
                <a:rPr lang="en-US" dirty="0"/>
                <a:t>Department of Electrical and Computer Engineering</a:t>
              </a:r>
            </a:p>
          </p:txBody>
        </p:sp>
      </p:grpSp>
      <p:pic>
        <p:nvPicPr>
          <p:cNvPr id="27" name="Content Placeholder 26"/>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29452451" y="468676"/>
            <a:ext cx="13519976" cy="4506658"/>
          </a:xfrm>
        </p:spPr>
      </p:pic>
      <p:sp>
        <p:nvSpPr>
          <p:cNvPr id="55" name="TextBox 54"/>
          <p:cNvSpPr txBox="1"/>
          <p:nvPr/>
        </p:nvSpPr>
        <p:spPr>
          <a:xfrm>
            <a:off x="16209134" y="1355566"/>
            <a:ext cx="3506812" cy="2536992"/>
          </a:xfrm>
          <a:prstGeom prst="rect">
            <a:avLst/>
          </a:prstGeom>
          <a:noFill/>
        </p:spPr>
        <p:txBody>
          <a:bodyPr wrap="square" rtlCol="0">
            <a:normAutofit lnSpcReduction="10000"/>
          </a:bodyPr>
          <a:lstStyle/>
          <a:p>
            <a:r>
              <a:rPr lang="en-US" sz="4000" b="1" dirty="0">
                <a:solidFill>
                  <a:schemeClr val="bg1"/>
                </a:solidFill>
              </a:rPr>
              <a:t>Project Team:</a:t>
            </a:r>
          </a:p>
          <a:p>
            <a:r>
              <a:rPr lang="en-US" sz="3200" dirty="0">
                <a:solidFill>
                  <a:schemeClr val="bg1"/>
                </a:solidFill>
              </a:rPr>
              <a:t>Will Harrington</a:t>
            </a:r>
          </a:p>
          <a:p>
            <a:r>
              <a:rPr lang="en-US" sz="3200" dirty="0">
                <a:solidFill>
                  <a:schemeClr val="bg1"/>
                </a:solidFill>
              </a:rPr>
              <a:t>Jake Heath</a:t>
            </a:r>
          </a:p>
          <a:p>
            <a:r>
              <a:rPr lang="en-US" sz="3200" dirty="0">
                <a:solidFill>
                  <a:schemeClr val="bg1"/>
                </a:solidFill>
              </a:rPr>
              <a:t>Michael Mathis</a:t>
            </a:r>
          </a:p>
          <a:p>
            <a:r>
              <a:rPr lang="en-US" sz="3200" dirty="0">
                <a:solidFill>
                  <a:schemeClr val="bg1"/>
                </a:solidFill>
              </a:rPr>
              <a:t>Shan Quinney</a:t>
            </a:r>
          </a:p>
          <a:p>
            <a:endParaRPr lang="en-US" sz="3200" dirty="0">
              <a:solidFill>
                <a:schemeClr val="bg1"/>
              </a:solidFill>
            </a:endParaRPr>
          </a:p>
        </p:txBody>
      </p:sp>
      <p:sp>
        <p:nvSpPr>
          <p:cNvPr id="28" name="Content Placeholder 28"/>
          <p:cNvSpPr txBox="1">
            <a:spLocks/>
          </p:cNvSpPr>
          <p:nvPr/>
        </p:nvSpPr>
        <p:spPr>
          <a:xfrm>
            <a:off x="19469484" y="1228333"/>
            <a:ext cx="7368379" cy="2527760"/>
          </a:xfrm>
          <a:prstGeom prst="rect">
            <a:avLst/>
          </a:prstGeom>
          <a:noFill/>
          <a:ln>
            <a:noFill/>
          </a:ln>
        </p:spPr>
        <p:txBody>
          <a:bodyPr vert="horz" lIns="438822" tIns="219410" rIns="438822" bIns="219410" rtlCol="0">
            <a:noAutofit/>
          </a:bodyPr>
          <a:lstStyle>
            <a:lvl1pPr marL="1645579" indent="-1645579"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9pPr>
          </a:lstStyle>
          <a:p>
            <a:pPr marL="0" indent="0">
              <a:lnSpc>
                <a:spcPct val="120000"/>
              </a:lnSpc>
              <a:spcBef>
                <a:spcPts val="0"/>
              </a:spcBef>
              <a:buNone/>
            </a:pPr>
            <a:r>
              <a:rPr lang="en-US" sz="3200" b="1" dirty="0">
                <a:solidFill>
                  <a:schemeClr val="bg1"/>
                </a:solidFill>
              </a:rPr>
              <a:t>Special Thanks to:</a:t>
            </a:r>
          </a:p>
          <a:p>
            <a:pPr marL="0" indent="0">
              <a:lnSpc>
                <a:spcPct val="120000"/>
              </a:lnSpc>
              <a:spcBef>
                <a:spcPts val="0"/>
              </a:spcBef>
              <a:buNone/>
            </a:pPr>
            <a:r>
              <a:rPr lang="en-US" sz="2800" dirty="0">
                <a:solidFill>
                  <a:schemeClr val="bg1"/>
                </a:solidFill>
              </a:rPr>
              <a:t>Andrew Greenberg      Theo Hill</a:t>
            </a:r>
          </a:p>
          <a:p>
            <a:pPr marL="0" indent="0">
              <a:lnSpc>
                <a:spcPct val="120000"/>
              </a:lnSpc>
              <a:spcBef>
                <a:spcPts val="0"/>
              </a:spcBef>
              <a:buNone/>
            </a:pPr>
            <a:r>
              <a:rPr lang="en-US" sz="2800" dirty="0">
                <a:solidFill>
                  <a:schemeClr val="bg1"/>
                </a:solidFill>
              </a:rPr>
              <a:t>Glenn                             Dr. Teuscher</a:t>
            </a:r>
          </a:p>
          <a:p>
            <a:pPr marL="0" indent="0">
              <a:lnSpc>
                <a:spcPct val="120000"/>
              </a:lnSpc>
              <a:spcBef>
                <a:spcPts val="0"/>
              </a:spcBef>
              <a:buNone/>
            </a:pPr>
            <a:r>
              <a:rPr lang="en-US" sz="2800" dirty="0">
                <a:solidFill>
                  <a:schemeClr val="bg1"/>
                </a:solidFill>
              </a:rPr>
              <a:t>PSAS                               The LID</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88142" y="7158057"/>
            <a:ext cx="3278696" cy="5900844"/>
          </a:xfrm>
          <a:prstGeom prst="rect">
            <a:avLst/>
          </a:prstGeom>
          <a:ln>
            <a:noFill/>
          </a:ln>
          <a:effectLst>
            <a:outerShdw blurRad="292100" dist="139700" dir="2700000" algn="tl" rotWithShape="0">
              <a:srgbClr val="333333">
                <a:alpha val="65000"/>
              </a:srgbClr>
            </a:outerShdw>
          </a:effectLst>
        </p:spPr>
      </p:pic>
      <p:pic>
        <p:nvPicPr>
          <p:cNvPr id="44" name="Picture 4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969034" y="14218069"/>
            <a:ext cx="5027653" cy="5082057"/>
          </a:xfrm>
          <a:prstGeom prst="rect">
            <a:avLst/>
          </a:prstGeom>
          <a:ln>
            <a:noFill/>
          </a:ln>
          <a:effectLst>
            <a:outerShdw blurRad="292100" dist="139700" dir="2700000" algn="tl" rotWithShape="0">
              <a:srgbClr val="333333">
                <a:alpha val="65000"/>
              </a:srgbClr>
            </a:outerShdw>
          </a:effectLst>
        </p:spPr>
      </p:pic>
      <p:pic>
        <p:nvPicPr>
          <p:cNvPr id="45" name="Picture 4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9262571" y="14218069"/>
            <a:ext cx="5022765" cy="5073917"/>
          </a:xfrm>
          <a:prstGeom prst="rect">
            <a:avLst/>
          </a:prstGeom>
          <a:ln>
            <a:noFill/>
          </a:ln>
          <a:effectLst>
            <a:outerShdw blurRad="292100" dist="139700" dir="2700000" algn="tl" rotWithShape="0">
              <a:srgbClr val="333333">
                <a:alpha val="65000"/>
              </a:srgbClr>
            </a:outerShdw>
          </a:effectLst>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29876550" y="22048665"/>
            <a:ext cx="6313934" cy="6129135"/>
          </a:xfrm>
          <a:prstGeom prst="rect">
            <a:avLst/>
          </a:prstGeom>
          <a:ln>
            <a:noFill/>
          </a:ln>
          <a:effectLst>
            <a:outerShdw blurRad="292100" dist="139700" dir="2700000" algn="tl" rotWithShape="0">
              <a:srgbClr val="333333">
                <a:alpha val="65000"/>
              </a:srgbClr>
            </a:outerShdw>
          </a:effectLst>
        </p:spPr>
      </p:pic>
      <p:pic>
        <p:nvPicPr>
          <p:cNvPr id="41" name="Picture 4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6438256" y="21967909"/>
            <a:ext cx="6235130" cy="6295851"/>
          </a:xfrm>
          <a:prstGeom prst="rect">
            <a:avLst/>
          </a:prstGeom>
          <a:ln>
            <a:noFill/>
          </a:ln>
          <a:effectLst>
            <a:outerShdw blurRad="292100" dist="139700" dir="2700000" algn="tl" rotWithShape="0">
              <a:srgbClr val="333333">
                <a:alpha val="65000"/>
              </a:srgbClr>
            </a:outerShdw>
          </a:effectLst>
        </p:spPr>
      </p:pic>
      <p:sp>
        <p:nvSpPr>
          <p:cNvPr id="49" name="TextBox 48"/>
          <p:cNvSpPr txBox="1"/>
          <p:nvPr/>
        </p:nvSpPr>
        <p:spPr>
          <a:xfrm>
            <a:off x="31547893" y="28662455"/>
            <a:ext cx="9329091" cy="461665"/>
          </a:xfrm>
          <a:prstGeom prst="rect">
            <a:avLst/>
          </a:prstGeom>
          <a:noFill/>
        </p:spPr>
        <p:txBody>
          <a:bodyPr wrap="square" rtlCol="0">
            <a:spAutoFit/>
          </a:bodyPr>
          <a:lstStyle/>
          <a:p>
            <a:pPr algn="ctr"/>
            <a:r>
              <a:rPr lang="en-US" sz="2400" dirty="0"/>
              <a:t>Pictures of the finished boards LGR (left) and SysCon (right)</a:t>
            </a:r>
          </a:p>
        </p:txBody>
      </p:sp>
      <p:sp>
        <p:nvSpPr>
          <p:cNvPr id="19" name="Rounded Rectangle 18"/>
          <p:cNvSpPr/>
          <p:nvPr/>
        </p:nvSpPr>
        <p:spPr>
          <a:xfrm>
            <a:off x="914400" y="4572000"/>
            <a:ext cx="13258800" cy="1371600"/>
          </a:xfrm>
          <a:prstGeom prst="roundRect">
            <a:avLst/>
          </a:prstGeom>
          <a:solidFill>
            <a:srgbClr val="6A7F10"/>
          </a:solidFill>
          <a:ln>
            <a:solidFill>
              <a:schemeClr val="accent3">
                <a:lumMod val="60000"/>
                <a:lumOff val="40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Introduction</a:t>
            </a:r>
            <a:endParaRPr lang="en-US" sz="8000" dirty="0"/>
          </a:p>
        </p:txBody>
      </p:sp>
      <p:sp>
        <p:nvSpPr>
          <p:cNvPr id="56" name="Rounded Rectangle 55"/>
          <p:cNvSpPr/>
          <p:nvPr/>
        </p:nvSpPr>
        <p:spPr>
          <a:xfrm>
            <a:off x="914401" y="12458158"/>
            <a:ext cx="27527824" cy="1371600"/>
          </a:xfrm>
          <a:prstGeom prst="roundRect">
            <a:avLst/>
          </a:prstGeom>
          <a:solidFill>
            <a:srgbClr val="6A7F10"/>
          </a:solidFill>
          <a:ln>
            <a:solidFill>
              <a:schemeClr val="accent3">
                <a:lumMod val="60000"/>
                <a:lumOff val="40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Design</a:t>
            </a:r>
            <a:endParaRPr lang="en-US" sz="8000" dirty="0"/>
          </a:p>
        </p:txBody>
      </p:sp>
      <p:sp>
        <p:nvSpPr>
          <p:cNvPr id="59" name="Rounded Rectangle 58"/>
          <p:cNvSpPr/>
          <p:nvPr/>
        </p:nvSpPr>
        <p:spPr>
          <a:xfrm>
            <a:off x="29718000" y="4557525"/>
            <a:ext cx="13258800" cy="1371600"/>
          </a:xfrm>
          <a:prstGeom prst="roundRect">
            <a:avLst/>
          </a:prstGeom>
          <a:solidFill>
            <a:srgbClr val="6A7F10"/>
          </a:solidFill>
          <a:ln>
            <a:solidFill>
              <a:schemeClr val="accent3">
                <a:lumMod val="60000"/>
                <a:lumOff val="40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Current Results</a:t>
            </a:r>
            <a:endParaRPr lang="en-US" sz="8000" dirty="0"/>
          </a:p>
        </p:txBody>
      </p:sp>
      <p:sp>
        <p:nvSpPr>
          <p:cNvPr id="6" name="TextBox 5"/>
          <p:cNvSpPr txBox="1"/>
          <p:nvPr/>
        </p:nvSpPr>
        <p:spPr>
          <a:xfrm>
            <a:off x="1790920" y="1091830"/>
            <a:ext cx="15013890" cy="2800767"/>
          </a:xfrm>
          <a:prstGeom prst="rect">
            <a:avLst/>
          </a:prstGeom>
          <a:noFill/>
        </p:spPr>
        <p:txBody>
          <a:bodyPr wrap="square" rtlCol="0">
            <a:spAutoFit/>
          </a:bodyPr>
          <a:lstStyle/>
          <a:p>
            <a:r>
              <a:rPr lang="en-US" sz="8800" dirty="0">
                <a:solidFill>
                  <a:schemeClr val="bg1"/>
                </a:solidFill>
              </a:rPr>
              <a:t>CubeSat Command Control </a:t>
            </a:r>
          </a:p>
          <a:p>
            <a:r>
              <a:rPr lang="en-US" sz="8800" dirty="0">
                <a:solidFill>
                  <a:schemeClr val="bg1"/>
                </a:solidFill>
              </a:rPr>
              <a:t>and Communications System</a:t>
            </a:r>
          </a:p>
        </p:txBody>
      </p:sp>
      <p:sp>
        <p:nvSpPr>
          <p:cNvPr id="11" name="TextBox 10"/>
          <p:cNvSpPr txBox="1"/>
          <p:nvPr/>
        </p:nvSpPr>
        <p:spPr>
          <a:xfrm>
            <a:off x="1371600" y="6418349"/>
            <a:ext cx="12344400" cy="181125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spcBef>
                <a:spcPts val="1500"/>
              </a:spcBef>
            </a:pPr>
            <a:r>
              <a:rPr lang="en-US" sz="3600" dirty="0"/>
              <a:t>The Portland State Aerospace Society (PSAS) is the lead on the Oregon Small Satellite Project. “</a:t>
            </a:r>
            <a:r>
              <a:rPr lang="en-US" sz="3600" dirty="0" err="1"/>
              <a:t>OreSat</a:t>
            </a:r>
            <a:r>
              <a:rPr lang="en-US" sz="3600" dirty="0"/>
              <a:t>” is a CubeSat form-factor nanosatellite designed for a low-earth orbit of 400 km.</a:t>
            </a:r>
            <a:br>
              <a:rPr lang="en-US" sz="3600" dirty="0"/>
            </a:br>
            <a:endParaRPr lang="en-US" sz="3600" dirty="0"/>
          </a:p>
        </p:txBody>
      </p:sp>
      <p:sp>
        <p:nvSpPr>
          <p:cNvPr id="61" name="TextBox 60"/>
          <p:cNvSpPr txBox="1"/>
          <p:nvPr/>
        </p:nvSpPr>
        <p:spPr>
          <a:xfrm>
            <a:off x="1371600" y="8704349"/>
            <a:ext cx="12344400" cy="280185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spcBef>
                <a:spcPts val="1500"/>
              </a:spcBef>
            </a:pPr>
            <a:r>
              <a:rPr lang="en-US" sz="3600" dirty="0" err="1"/>
              <a:t>OreSat</a:t>
            </a:r>
            <a:r>
              <a:rPr lang="en-US" sz="3600" dirty="0"/>
              <a:t> requires a robust command, control, and communication (C3) system to control the satellite. The C3 system must communicate to the ground over 1,400 km (at acquisition of signal) at low data rates (9600 bps) while monitoring and controlling the power system of the satellite. </a:t>
            </a:r>
          </a:p>
          <a:p>
            <a:pPr>
              <a:spcBef>
                <a:spcPts val="1500"/>
              </a:spcBef>
            </a:pPr>
            <a:endParaRPr lang="en-US" sz="3600" dirty="0"/>
          </a:p>
          <a:p>
            <a:pPr>
              <a:spcBef>
                <a:spcPts val="1500"/>
              </a:spcBef>
            </a:pPr>
            <a:endParaRPr lang="en-US" sz="3600" dirty="0"/>
          </a:p>
        </p:txBody>
      </p:sp>
      <p:pic>
        <p:nvPicPr>
          <p:cNvPr id="48" name="Picture 4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65483" y="20116800"/>
            <a:ext cx="11212491" cy="8664198"/>
          </a:xfrm>
          <a:prstGeom prst="rect">
            <a:avLst/>
          </a:prstGeom>
          <a:ln>
            <a:noFill/>
          </a:ln>
          <a:effectLst>
            <a:outerShdw blurRad="292100" dist="139700" dir="2700000" algn="tl" rotWithShape="0">
              <a:srgbClr val="333333">
                <a:alpha val="65000"/>
              </a:srgbClr>
            </a:outerShdw>
          </a:effectLst>
        </p:spPr>
      </p:pic>
      <p:pic>
        <p:nvPicPr>
          <p:cNvPr id="53" name="Picture 5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290198" y="20136749"/>
            <a:ext cx="12801600" cy="8644249"/>
          </a:xfrm>
          <a:prstGeom prst="rect">
            <a:avLst/>
          </a:prstGeom>
          <a:ln>
            <a:noFill/>
          </a:ln>
          <a:effectLst>
            <a:outerShdw blurRad="292100" dist="139700" dir="2700000" algn="tl" rotWithShape="0">
              <a:srgbClr val="333333">
                <a:alpha val="65000"/>
              </a:srgbClr>
            </a:outerShdw>
          </a:effectLst>
        </p:spPr>
      </p:pic>
      <p:sp>
        <p:nvSpPr>
          <p:cNvPr id="67" name="Rectangle 66"/>
          <p:cNvSpPr/>
          <p:nvPr/>
        </p:nvSpPr>
        <p:spPr>
          <a:xfrm>
            <a:off x="18754344" y="20650200"/>
            <a:ext cx="8019288" cy="8074152"/>
          </a:xfrm>
          <a:prstGeom prst="rect">
            <a:avLst/>
          </a:prstGeom>
          <a:noFill/>
          <a:ln w="76200">
            <a:solidFill>
              <a:srgbClr val="A33F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 name="Straight Connector 67"/>
          <p:cNvCxnSpPr/>
          <p:nvPr/>
        </p:nvCxnSpPr>
        <p:spPr>
          <a:xfrm flipV="1">
            <a:off x="4992624" y="20650200"/>
            <a:ext cx="13761719" cy="917965"/>
          </a:xfrm>
          <a:prstGeom prst="line">
            <a:avLst/>
          </a:prstGeom>
          <a:ln w="76200">
            <a:solidFill>
              <a:srgbClr val="A33F1F"/>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4992624" y="25184912"/>
            <a:ext cx="13761719" cy="3539440"/>
          </a:xfrm>
          <a:prstGeom prst="line">
            <a:avLst/>
          </a:prstGeom>
          <a:ln w="76200">
            <a:solidFill>
              <a:srgbClr val="A33F1F"/>
            </a:solidFill>
          </a:ln>
        </p:spPr>
        <p:style>
          <a:lnRef idx="1">
            <a:schemeClr val="accent1"/>
          </a:lnRef>
          <a:fillRef idx="0">
            <a:schemeClr val="accent1"/>
          </a:fillRef>
          <a:effectRef idx="0">
            <a:schemeClr val="accent1"/>
          </a:effectRef>
          <a:fontRef idx="minor">
            <a:schemeClr val="tx1"/>
          </a:fontRef>
        </p:style>
      </p:cxnSp>
      <p:sp>
        <p:nvSpPr>
          <p:cNvPr id="70" name="TextBox 69"/>
          <p:cNvSpPr txBox="1"/>
          <p:nvPr/>
        </p:nvSpPr>
        <p:spPr>
          <a:xfrm>
            <a:off x="30178500" y="28594682"/>
            <a:ext cx="11807700" cy="66611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a:t>Completed boards for the LGR (left) and the SC (right)</a:t>
            </a:r>
          </a:p>
        </p:txBody>
      </p:sp>
      <p:sp>
        <p:nvSpPr>
          <p:cNvPr id="72" name="TextBox 71"/>
          <p:cNvSpPr txBox="1"/>
          <p:nvPr/>
        </p:nvSpPr>
        <p:spPr>
          <a:xfrm>
            <a:off x="30443550" y="20941398"/>
            <a:ext cx="11807700" cy="62471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a:t>Carrier Signal (Left) and the 10km test location (Right)</a:t>
            </a:r>
          </a:p>
        </p:txBody>
      </p:sp>
      <p:sp>
        <p:nvSpPr>
          <p:cNvPr id="74" name="TextBox 73"/>
          <p:cNvSpPr txBox="1"/>
          <p:nvPr/>
        </p:nvSpPr>
        <p:spPr>
          <a:xfrm>
            <a:off x="39088142" y="13468409"/>
            <a:ext cx="3278696" cy="177159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defPPr>
              <a:defRPr lang="en-US"/>
            </a:defPPr>
            <a:lvl1pPr>
              <a:spcBef>
                <a:spcPts val="1500"/>
              </a:spcBef>
              <a:defRPr sz="3600">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ctr"/>
            <a:r>
              <a:rPr lang="en-US" dirty="0"/>
              <a:t>Jake Heath working on an LGR module</a:t>
            </a:r>
          </a:p>
        </p:txBody>
      </p:sp>
      <p:sp>
        <p:nvSpPr>
          <p:cNvPr id="75" name="Rectangle 74"/>
          <p:cNvSpPr/>
          <p:nvPr/>
        </p:nvSpPr>
        <p:spPr>
          <a:xfrm>
            <a:off x="3163824" y="21568165"/>
            <a:ext cx="1828800" cy="3616747"/>
          </a:xfrm>
          <a:prstGeom prst="rect">
            <a:avLst/>
          </a:prstGeom>
          <a:noFill/>
          <a:ln w="76200">
            <a:solidFill>
              <a:srgbClr val="A33F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3" name="Picture 6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968949" y="15978778"/>
            <a:ext cx="6380249" cy="44018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1" name="TextBox 80"/>
          <p:cNvSpPr txBox="1"/>
          <p:nvPr/>
        </p:nvSpPr>
        <p:spPr>
          <a:xfrm>
            <a:off x="1265483" y="16383000"/>
            <a:ext cx="12344400" cy="339291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a:t>Our design is only two of the many modules in </a:t>
            </a:r>
            <a:r>
              <a:rPr lang="en-US" sz="3600" dirty="0" err="1"/>
              <a:t>OreSat</a:t>
            </a:r>
            <a:r>
              <a:rPr lang="en-US" sz="3600" dirty="0"/>
              <a:t>. The LGR is used for communication with the </a:t>
            </a:r>
            <a:r>
              <a:rPr lang="en-US" sz="3600" dirty="0" err="1"/>
              <a:t>Cubesat</a:t>
            </a:r>
            <a:r>
              <a:rPr lang="en-US" sz="3600" dirty="0"/>
              <a:t>, supplying 1 Watt of transmission power to cover the long distance. The System Controller, which will be accessible from the ground station via the LGR,  will inform the ground crew in the case of radiation latch-up and can restart the whole satellite if necessary.</a:t>
            </a:r>
          </a:p>
          <a:p>
            <a:pPr>
              <a:spcBef>
                <a:spcPts val="1500"/>
              </a:spcBef>
            </a:pPr>
            <a:endParaRPr lang="en-US" sz="3600" dirty="0"/>
          </a:p>
          <a:p>
            <a:pPr>
              <a:spcBef>
                <a:spcPts val="1500"/>
              </a:spcBef>
            </a:pPr>
            <a:endParaRPr lang="en-US" sz="3600" dirty="0"/>
          </a:p>
          <a:p>
            <a:pPr>
              <a:spcBef>
                <a:spcPts val="1500"/>
              </a:spcBef>
            </a:pPr>
            <a:endParaRPr lang="en-US" sz="3600" dirty="0"/>
          </a:p>
          <a:p>
            <a:pPr>
              <a:spcBef>
                <a:spcPts val="1500"/>
              </a:spcBef>
            </a:pPr>
            <a:endParaRPr lang="en-US" sz="3600" dirty="0"/>
          </a:p>
        </p:txBody>
      </p:sp>
      <p:sp>
        <p:nvSpPr>
          <p:cNvPr id="82" name="TextBox 81"/>
          <p:cNvSpPr txBox="1"/>
          <p:nvPr/>
        </p:nvSpPr>
        <p:spPr>
          <a:xfrm>
            <a:off x="1265483" y="14218069"/>
            <a:ext cx="12352468" cy="1941104"/>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a:t>We split our design into two parts, the Low-Gain Radio (LGR) which handles communication and the System Controller (SC) which is in charge of command and control for the module</a:t>
            </a:r>
          </a:p>
        </p:txBody>
      </p:sp>
      <p:pic>
        <p:nvPicPr>
          <p:cNvPr id="85" name="Picture 84"/>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5302725" y="4572000"/>
            <a:ext cx="13208370" cy="7368556"/>
          </a:xfrm>
          <a:prstGeom prst="rect">
            <a:avLst/>
          </a:prstGeom>
          <a:ln>
            <a:noFill/>
          </a:ln>
          <a:effectLst>
            <a:outerShdw blurRad="292100" dist="139700" dir="2700000" algn="tl" rotWithShape="0">
              <a:srgbClr val="333333">
                <a:alpha val="65000"/>
              </a:srgbClr>
            </a:outerShdw>
          </a:effectLst>
        </p:spPr>
      </p:pic>
      <p:sp>
        <p:nvSpPr>
          <p:cNvPr id="86" name="TextBox 85"/>
          <p:cNvSpPr txBox="1"/>
          <p:nvPr/>
        </p:nvSpPr>
        <p:spPr>
          <a:xfrm>
            <a:off x="24641307" y="14619984"/>
            <a:ext cx="3450491" cy="427008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a:t>The boards need to be cut in order to fit properly.</a:t>
            </a:r>
          </a:p>
          <a:p>
            <a:pPr algn="ctr"/>
            <a:endParaRPr lang="en-US" sz="3600" dirty="0"/>
          </a:p>
          <a:p>
            <a:pPr algn="ctr"/>
            <a:r>
              <a:rPr lang="en-US" sz="3600" dirty="0"/>
              <a:t>The layout of the LGR (left) and the SC (right)</a:t>
            </a:r>
          </a:p>
        </p:txBody>
      </p:sp>
      <p:pic>
        <p:nvPicPr>
          <p:cNvPr id="13" name="Picture 1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6424011" y="15978779"/>
            <a:ext cx="6324189" cy="44018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8" name="Straight Arrow Connector 17"/>
          <p:cNvCxnSpPr/>
          <p:nvPr/>
        </p:nvCxnSpPr>
        <p:spPr>
          <a:xfrm flipV="1">
            <a:off x="36853219" y="16611600"/>
            <a:ext cx="5285381" cy="3244176"/>
          </a:xfrm>
          <a:prstGeom prst="straightConnector1">
            <a:avLst/>
          </a:prstGeom>
          <a:ln w="31750">
            <a:headEnd type="triangle"/>
            <a:tailEnd type="triangle"/>
          </a:ln>
        </p:spPr>
        <p:style>
          <a:lnRef idx="1">
            <a:schemeClr val="dk1"/>
          </a:lnRef>
          <a:fillRef idx="0">
            <a:schemeClr val="dk1"/>
          </a:fillRef>
          <a:effectRef idx="0">
            <a:schemeClr val="dk1"/>
          </a:effectRef>
          <a:fontRef idx="minor">
            <a:schemeClr val="tx1"/>
          </a:fontRef>
        </p:style>
      </p:cxnSp>
      <p:sp>
        <p:nvSpPr>
          <p:cNvPr id="88" name="Rounded Rectangle 87"/>
          <p:cNvSpPr/>
          <p:nvPr/>
        </p:nvSpPr>
        <p:spPr>
          <a:xfrm>
            <a:off x="40282669" y="16033001"/>
            <a:ext cx="1675501" cy="594250"/>
          </a:xfrm>
          <a:prstGeom prst="round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Little Beacon Rock</a:t>
            </a:r>
          </a:p>
        </p:txBody>
      </p:sp>
      <p:sp>
        <p:nvSpPr>
          <p:cNvPr id="89" name="Rounded Rectangle 88"/>
          <p:cNvSpPr/>
          <p:nvPr/>
        </p:nvSpPr>
        <p:spPr>
          <a:xfrm>
            <a:off x="37109400" y="19766882"/>
            <a:ext cx="1675501" cy="594250"/>
          </a:xfrm>
          <a:prstGeom prst="round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Vista House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2094</TotalTime>
  <Words>368</Words>
  <Application>Microsoft Office PowerPoint</Application>
  <PresentationFormat>Custom</PresentationFormat>
  <Paragraphs>40</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Portland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amyj</dc:creator>
  <cp:lastModifiedBy>michael</cp:lastModifiedBy>
  <cp:revision>128</cp:revision>
  <dcterms:created xsi:type="dcterms:W3CDTF">2008-12-19T19:08:39Z</dcterms:created>
  <dcterms:modified xsi:type="dcterms:W3CDTF">2016-05-25T05:16:20Z</dcterms:modified>
</cp:coreProperties>
</file>

<file path=docProps/thumbnail.jpeg>
</file>